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17"/>
  </p:notesMasterIdLst>
  <p:sldIdLst>
    <p:sldId id="264" r:id="rId5"/>
    <p:sldId id="258" r:id="rId6"/>
    <p:sldId id="265" r:id="rId7"/>
    <p:sldId id="275" r:id="rId8"/>
    <p:sldId id="268" r:id="rId9"/>
    <p:sldId id="271" r:id="rId10"/>
    <p:sldId id="269" r:id="rId11"/>
    <p:sldId id="266" r:id="rId12"/>
    <p:sldId id="270" r:id="rId13"/>
    <p:sldId id="274" r:id="rId14"/>
    <p:sldId id="260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574" y="-11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F932B-83DC-4E57-B0DE-A2CE24EEE19C}" type="datetimeFigureOut">
              <a:rPr lang="en-US" smtClean="0"/>
              <a:pPr/>
              <a:t>12/2/2013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E8E99-545C-4A49-8506-0905DA47FE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80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260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Elevator speech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151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Does DI subcommittee get a report out on the break down/impact of the BH orgs. selected?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823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are we missing in the survey?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283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use request process from HIN? Notifications</a:t>
            </a:r>
            <a:r>
              <a:rPr lang="en-US" baseline="0" dirty="0" smtClean="0"/>
              <a:t> go live and impact on Delivery? IHOC? Report outs from MHMC and QC, Health Home Stage B focus, Quality reporting focus- SAMH reporting issues? CDC-Immpact reporting?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1E3D7-3CCF-450B-B837-01321C8DA89F}" type="datetime1">
              <a:rPr lang="en-US" smtClean="0"/>
              <a:t>12/2/2013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6215-3058-4173-8E81-EF6690FB3F5B}" type="datetime1">
              <a:rPr lang="en-US" smtClean="0"/>
              <a:t>12/2/2013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45094-8380-46EC-AD93-983D1262B79B}" type="datetime1">
              <a:rPr lang="en-US" smtClean="0"/>
              <a:t>12/2/2013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A21F-5665-42D9-9D01-E9D9164CF989}" type="datetime1">
              <a:rPr lang="en-US" smtClean="0"/>
              <a:t>12/2/2013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AC60F-65CE-4686-B593-3A72FA2E3346}" type="datetime1">
              <a:rPr lang="en-US" smtClean="0"/>
              <a:t>12/2/2013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8522-90B8-417C-A688-8982BA689777}" type="datetime1">
              <a:rPr lang="en-US" smtClean="0"/>
              <a:t>12/2/2013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3E0D-4C8A-4C75-82E2-0E8D5F5C642B}" type="datetime1">
              <a:rPr lang="en-US" smtClean="0"/>
              <a:t>12/2/2013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8B24-1112-46D8-9178-543C2EB287A3}" type="datetime1">
              <a:rPr lang="en-US" smtClean="0"/>
              <a:t>12/2/2013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0BF9-8AF1-4FB2-912A-2F658CF95066}" type="datetime1">
              <a:rPr lang="en-US" smtClean="0"/>
              <a:t>12/2/2013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49AA-D95D-4AF2-8A16-8FB7AD9162AD}" type="datetime1">
              <a:rPr lang="en-US" smtClean="0"/>
              <a:t>12/2/2013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3BED-9F56-4E62-ACBB-70369135DC69}" type="datetime1">
              <a:rPr lang="en-US" smtClean="0"/>
              <a:t>12/2/2013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1FAA8-C722-4687-8B62-428AE84720A4}" type="datetime1">
              <a:rPr lang="en-US" smtClean="0"/>
              <a:t>12/2/2013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SIM- Data </a:t>
            </a:r>
            <a:r>
              <a:rPr lang="en-US" b="1" dirty="0"/>
              <a:t>Infrastructure</a:t>
            </a:r>
            <a:br>
              <a:rPr lang="en-US" b="1" dirty="0"/>
            </a:br>
            <a:r>
              <a:rPr lang="en-US" b="1" dirty="0"/>
              <a:t>Subcommittee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176"/>
                </a:solidFill>
              </a:rPr>
              <a:t>December 4, </a:t>
            </a:r>
            <a:r>
              <a:rPr lang="en-US" dirty="0" smtClean="0">
                <a:solidFill>
                  <a:srgbClr val="007176"/>
                </a:solidFill>
              </a:rPr>
              <a:t>2013</a:t>
            </a:r>
            <a:endParaRPr lang="en-US" dirty="0">
              <a:solidFill>
                <a:srgbClr val="007176"/>
              </a:solidFill>
            </a:endParaRP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2819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1941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0678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PHR, Portal Pilot </a:t>
            </a:r>
            <a:r>
              <a:rPr lang="en-US" dirty="0" smtClean="0"/>
              <a:t>Criteria for Scoring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304800" y="6507162"/>
            <a:ext cx="2133600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E4013516-D33C-4AD9-AA21-18F8F8400992}" type="slidenum">
              <a:rPr lang="en-US" smtClean="0"/>
              <a:pPr algn="l"/>
              <a:t>10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315710"/>
              </p:ext>
            </p:extLst>
          </p:nvPr>
        </p:nvGraphicFramePr>
        <p:xfrm>
          <a:off x="304799" y="990604"/>
          <a:ext cx="8610600" cy="5516561"/>
        </p:xfrm>
        <a:graphic>
          <a:graphicData uri="http://schemas.openxmlformats.org/drawingml/2006/table">
            <a:tbl>
              <a:tblPr/>
              <a:tblGrid>
                <a:gridCol w="1981201"/>
                <a:gridCol w="5715000"/>
                <a:gridCol w="914399"/>
              </a:tblGrid>
              <a:tr h="4505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Topic</a:t>
                      </a:r>
                    </a:p>
                  </a:txBody>
                  <a:tcPr marL="8867" marR="8867" marT="8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Criteria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Component</a:t>
                      </a:r>
                    </a:p>
                  </a:txBody>
                  <a:tcPr marL="8867" marR="8867" marT="8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Must Pass</a:t>
                      </a:r>
                    </a:p>
                  </a:txBody>
                  <a:tcPr marL="8867" marR="8867" marT="8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HIE Participation Status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Currently participating in the HIE?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594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PHR Status</a:t>
                      </a:r>
                    </a:p>
                  </a:txBody>
                  <a:tcPr marL="8867" marR="8867" marT="8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Active Patient Health Record Portal, currently in use, fully implemented?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5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Must be implemented in ambulatory primary care setting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5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Greater than 500 active registered Patient users of PHR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594">
                <a:tc rowSpan="5"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Access to care</a:t>
                      </a:r>
                    </a:p>
                  </a:txBody>
                  <a:tcPr marL="8867" marR="8867" marT="8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Must accept payment from Medicaid/Medicare as eligible providers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8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 you have services in critical access community?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8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 you include FQHC's? 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0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Providing Care Management Services in primary care, inpatient, CCT etc. where this tool can be used to engage the patient in care coordination?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5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Providing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Continuity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Care Document's to patients currently?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0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Patient Engagement</a:t>
                      </a:r>
                    </a:p>
                  </a:txBody>
                  <a:tcPr marL="8867" marR="8867" marT="8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Are you currently organized with Patient/Family Advisory groups/committees that could be used to support this pilot process?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56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Technical Requirements</a:t>
                      </a:r>
                    </a:p>
                  </a:txBody>
                  <a:tcPr marL="8867" marR="8867" marT="8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 your organization able to forward your OID (Organization ID) and patient MRN to HealthInfoNet when a clinical summary document (PDF) is requested?</a:t>
                      </a:r>
                    </a:p>
                  </a:txBody>
                  <a:tcPr marL="8867" marR="8867" marT="8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0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 your organization able to receive a clinical summary document (PDF) from HealthInfoNet into your patient portal?</a:t>
                      </a:r>
                    </a:p>
                  </a:txBody>
                  <a:tcPr marL="8867" marR="8867" marT="8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8867" marR="8867" marT="8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8435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Upcoming Meetings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309014"/>
              </p:ext>
            </p:extLst>
          </p:nvPr>
        </p:nvGraphicFramePr>
        <p:xfrm>
          <a:off x="304800" y="1600200"/>
          <a:ext cx="86106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Date &amp; Time</a:t>
                      </a:r>
                      <a:endParaRPr lang="en-US" dirty="0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Expected  Project Agenda</a:t>
                      </a:r>
                      <a:r>
                        <a:rPr lang="en-US" baseline="0" dirty="0" smtClean="0"/>
                        <a:t> Items</a:t>
                      </a:r>
                      <a:endParaRPr lang="en-US" dirty="0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Wednesday,</a:t>
                      </a:r>
                      <a:r>
                        <a:rPr lang="en-US" baseline="0" dirty="0" smtClean="0"/>
                        <a:t> January 8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, 2p-4p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SIM Subcommittee presentations of related work and update</a:t>
                      </a:r>
                      <a:r>
                        <a:rPr lang="en-US" b="1" i="1" baseline="0" dirty="0" smtClean="0"/>
                        <a:t> on projects: </a:t>
                      </a:r>
                      <a:r>
                        <a:rPr lang="en-US" i="1" baseline="0" dirty="0" smtClean="0"/>
                        <a:t>Payment Reform and Delivery System Reform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Wednesday, February 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, 2p-4p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TBD</a:t>
                      </a:r>
                      <a:endParaRPr lang="en-US" i="1" dirty="0" smtClean="0"/>
                    </a:p>
                    <a:p>
                      <a:endParaRPr lang="en-US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62484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110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quarterly meeting after January</a:t>
            </a:r>
          </a:p>
          <a:p>
            <a:r>
              <a:rPr lang="en-US" dirty="0" smtClean="0"/>
              <a:t>Special meeting could be called as needed</a:t>
            </a:r>
          </a:p>
          <a:p>
            <a:r>
              <a:rPr lang="en-US" dirty="0" smtClean="0"/>
              <a:t>Meet in person (quarterly not to onerous)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75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Agenda Overview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600" y="64008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2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788778"/>
              </p:ext>
            </p:extLst>
          </p:nvPr>
        </p:nvGraphicFramePr>
        <p:xfrm>
          <a:off x="304800" y="990600"/>
          <a:ext cx="8229600" cy="5410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72200"/>
                <a:gridCol w="2057400"/>
              </a:tblGrid>
              <a:tr h="615340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</a:rPr>
                        <a:t>Agenda review</a:t>
                      </a:r>
                    </a:p>
                    <a:p>
                      <a:pPr marL="22860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6858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5 min</a:t>
                      </a:r>
                      <a:endParaRPr lang="en-US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5000"/>
                      </a:schemeClr>
                    </a:solidFill>
                  </a:tcPr>
                </a:tc>
              </a:tr>
              <a:tr h="615340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</a:rPr>
                        <a:t>Review and adoption of minutes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 min</a:t>
                      </a:r>
                    </a:p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5000"/>
                      </a:schemeClr>
                    </a:solidFill>
                  </a:tcPr>
                </a:tc>
              </a:tr>
              <a:tr h="2253584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</a:rPr>
                        <a:t>Feedback adopted from previous meeting:</a:t>
                      </a:r>
                    </a:p>
                    <a:p>
                      <a:pPr marL="742950" marR="0" lvl="1" indent="-28575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b="0" dirty="0">
                          <a:effectLst/>
                        </a:rPr>
                        <a:t>Behavioral Health RFP</a:t>
                      </a:r>
                    </a:p>
                    <a:p>
                      <a:pPr marL="742950" marR="0" lvl="1" indent="-28575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b="0" dirty="0">
                          <a:effectLst/>
                        </a:rPr>
                        <a:t>Patient Portal (PHR) Blue Button Pilot</a:t>
                      </a:r>
                    </a:p>
                    <a:p>
                      <a:pPr marL="22860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</a:rPr>
                        <a:t>BH RFP Criteria </a:t>
                      </a:r>
                      <a:r>
                        <a:rPr lang="en-US" sz="1800" b="0" dirty="0">
                          <a:effectLst/>
                        </a:rPr>
                        <a:t>(word document hand out)</a:t>
                      </a: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lvl="0" indent="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</a:rPr>
                        <a:t>Criteria- Patient Portal (PHR) Blue Button </a:t>
                      </a:r>
                      <a:r>
                        <a:rPr lang="en-US" sz="1800" dirty="0" smtClean="0">
                          <a:effectLst/>
                        </a:rPr>
                        <a:t>Pilot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 min</a:t>
                      </a:r>
                    </a:p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40 min</a:t>
                      </a:r>
                    </a:p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 </a:t>
                      </a:r>
                      <a:r>
                        <a:rPr lang="en-US" sz="1800" dirty="0" smtClean="0">
                          <a:effectLst/>
                        </a:rPr>
                        <a:t>min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5000"/>
                      </a:schemeClr>
                    </a:solidFill>
                  </a:tcPr>
                </a:tc>
              </a:tr>
              <a:tr h="1925935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effectLst/>
                        </a:rPr>
                        <a:t>January </a:t>
                      </a:r>
                      <a:r>
                        <a:rPr lang="en-US" sz="1800" dirty="0">
                          <a:effectLst/>
                        </a:rPr>
                        <a:t>Meeting:</a:t>
                      </a:r>
                    </a:p>
                    <a:p>
                      <a:pPr marL="22860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–</a:t>
                      </a:r>
                      <a:r>
                        <a:rPr lang="en-US" sz="1800" b="0" dirty="0">
                          <a:effectLst/>
                        </a:rPr>
                        <a:t>Focus on other SIM subcommittee activities</a:t>
                      </a:r>
                    </a:p>
                    <a:p>
                      <a:pPr marL="22860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lvl="0" indent="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</a:rPr>
                        <a:t>Meetings beyond January 2014</a:t>
                      </a: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lvl="0" indent="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</a:rPr>
                        <a:t>Interested Parties Public Comment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 min</a:t>
                      </a:r>
                    </a:p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 min</a:t>
                      </a:r>
                    </a:p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 min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Data Infrastructure </a:t>
            </a:r>
            <a:br>
              <a:rPr lang="en-US" b="1" dirty="0" smtClean="0"/>
            </a:br>
            <a:r>
              <a:rPr lang="en-US" b="1" dirty="0" smtClean="0"/>
              <a:t>Charge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sz="3600" b="1" dirty="0" smtClean="0"/>
              <a:t>“</a:t>
            </a:r>
            <a:r>
              <a:rPr lang="en-US" dirty="0" smtClean="0"/>
              <a:t>The </a:t>
            </a:r>
            <a:r>
              <a:rPr lang="en-US" dirty="0"/>
              <a:t>SIM Data Infrastructure Subcommittee </a:t>
            </a:r>
            <a:r>
              <a:rPr lang="en-US" u="sng" dirty="0"/>
              <a:t>will advise key projects and objectives</a:t>
            </a:r>
            <a:r>
              <a:rPr lang="en-US" dirty="0"/>
              <a:t> within the scope of SIM </a:t>
            </a:r>
            <a:r>
              <a:rPr lang="en-US" u="sng" dirty="0"/>
              <a:t>towards improving</a:t>
            </a:r>
            <a:r>
              <a:rPr lang="en-US" dirty="0"/>
              <a:t> data infrastructure systems and technology across the state of Maine.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Specifically</a:t>
            </a:r>
            <a:r>
              <a:rPr lang="en-US" dirty="0"/>
              <a:t>, advising on technical capabilities related but not limited to </a:t>
            </a:r>
            <a:r>
              <a:rPr lang="en-US" u="sng" dirty="0"/>
              <a:t>data infrastructure investments</a:t>
            </a:r>
            <a:r>
              <a:rPr lang="en-US" dirty="0"/>
              <a:t>, use </a:t>
            </a:r>
            <a:r>
              <a:rPr lang="en-US" u="sng" dirty="0"/>
              <a:t>of national data standards </a:t>
            </a:r>
            <a:r>
              <a:rPr lang="en-US" dirty="0"/>
              <a:t>and clinical and administrative </a:t>
            </a:r>
            <a:r>
              <a:rPr lang="en-US" u="sng" dirty="0"/>
              <a:t>data availability</a:t>
            </a:r>
            <a:r>
              <a:rPr lang="en-US" dirty="0"/>
              <a:t> and </a:t>
            </a:r>
            <a:r>
              <a:rPr lang="en-US" u="sng" dirty="0"/>
              <a:t>interoperability</a:t>
            </a:r>
            <a:r>
              <a:rPr lang="en-US" dirty="0"/>
              <a:t>. The Subcommittee will advise the SIM partners and the Steering Committee on areas of </a:t>
            </a:r>
            <a:r>
              <a:rPr lang="en-US" u="sng" dirty="0"/>
              <a:t>alignment</a:t>
            </a:r>
            <a:r>
              <a:rPr lang="en-US" dirty="0"/>
              <a:t> of SIM data and analytics infrastructure activities with other public and private projects underway across the State</a:t>
            </a:r>
            <a:r>
              <a:rPr lang="en-US" dirty="0" smtClean="0"/>
              <a:t>.</a:t>
            </a:r>
            <a:r>
              <a:rPr lang="en-US" sz="4000" b="1" dirty="0" smtClean="0"/>
              <a:t>”</a:t>
            </a:r>
            <a:endParaRPr lang="en-US" sz="4000" b="1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63246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Behavioral Health RFP: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90678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Language: </a:t>
            </a:r>
          </a:p>
          <a:p>
            <a:pPr lvl="1"/>
            <a:r>
              <a:rPr lang="en-US" dirty="0" smtClean="0"/>
              <a:t>Incentive vs. Reimbursement**</a:t>
            </a:r>
          </a:p>
          <a:p>
            <a:pPr lvl="1"/>
            <a:r>
              <a:rPr lang="en-US" dirty="0" smtClean="0"/>
              <a:t>Grant vs. participant awardees**</a:t>
            </a:r>
          </a:p>
          <a:p>
            <a:r>
              <a:rPr lang="en-US" b="1" dirty="0" smtClean="0"/>
              <a:t>Size:</a:t>
            </a:r>
            <a:r>
              <a:rPr lang="en-US" dirty="0" smtClean="0"/>
              <a:t> Intention to select a variety of sizes of organizations who meet the requirements of the RFP (small/medium/large)</a:t>
            </a:r>
          </a:p>
          <a:p>
            <a:r>
              <a:rPr lang="en-US" b="1" dirty="0" smtClean="0"/>
              <a:t>Organizations targeted</a:t>
            </a:r>
            <a:r>
              <a:rPr lang="en-US" dirty="0" smtClean="0"/>
              <a:t>: </a:t>
            </a:r>
            <a:r>
              <a:rPr lang="en-US" sz="2800" dirty="0" smtClean="0"/>
              <a:t>removed reference to substance abuse specific programs, aligned services provided language with MaineCare’s BHHO RFP language</a:t>
            </a:r>
          </a:p>
          <a:p>
            <a:r>
              <a:rPr lang="en-US" b="1" dirty="0" smtClean="0"/>
              <a:t>Emphasized:</a:t>
            </a:r>
          </a:p>
          <a:p>
            <a:pPr lvl="1"/>
            <a:r>
              <a:rPr lang="en-US" dirty="0" smtClean="0"/>
              <a:t>Quality milestone, more financial weight</a:t>
            </a:r>
          </a:p>
          <a:p>
            <a:pPr lvl="1"/>
            <a:r>
              <a:rPr lang="en-US" dirty="0" smtClean="0"/>
              <a:t>Aligned quality milestone with other SIM activities</a:t>
            </a:r>
          </a:p>
          <a:p>
            <a:pPr lvl="1"/>
            <a:r>
              <a:rPr lang="en-US" dirty="0" smtClean="0"/>
              <a:t>Participation of awardees in BH SIM workgroup activities related to quality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387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14400"/>
          </a:xfrm>
        </p:spPr>
        <p:txBody>
          <a:bodyPr>
            <a:noAutofit/>
          </a:bodyPr>
          <a:lstStyle/>
          <a:p>
            <a:r>
              <a:rPr lang="en-US" sz="3600" dirty="0" smtClean="0"/>
              <a:t>Behavioral Health RFP </a:t>
            </a:r>
            <a:r>
              <a:rPr lang="en-US" sz="3600" dirty="0" smtClean="0"/>
              <a:t>Milestones- </a:t>
            </a:r>
            <a:r>
              <a:rPr lang="en-US" sz="3600" b="1" u="sng" dirty="0" smtClean="0"/>
              <a:t>Updated</a:t>
            </a:r>
            <a:endParaRPr lang="en-US" sz="3600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en-US" b="1" dirty="0"/>
              <a:t>Milestone 1- </a:t>
            </a:r>
            <a:r>
              <a:rPr lang="en-US" b="1" dirty="0" smtClean="0"/>
              <a:t>EHR- </a:t>
            </a:r>
            <a:r>
              <a:rPr lang="en-US" b="1" dirty="0"/>
              <a:t>$35,000</a:t>
            </a:r>
            <a:endParaRPr lang="en-US" dirty="0"/>
          </a:p>
          <a:p>
            <a:pPr lvl="1"/>
            <a:r>
              <a:rPr lang="en-US" dirty="0"/>
              <a:t>$10,000 out of $35,000 paid for being </a:t>
            </a:r>
            <a:r>
              <a:rPr lang="en-US" dirty="0" smtClean="0"/>
              <a:t>awarded, </a:t>
            </a:r>
            <a:r>
              <a:rPr lang="en-US" dirty="0"/>
              <a:t>$25,000 due at milestone attestation (self attestation with established criteria)</a:t>
            </a:r>
          </a:p>
          <a:p>
            <a:pPr lvl="1"/>
            <a:r>
              <a:rPr lang="en-US" dirty="0"/>
              <a:t>MU certifications is not the priority in this context (but is recognized)</a:t>
            </a:r>
          </a:p>
          <a:p>
            <a:pPr lvl="1"/>
            <a:r>
              <a:rPr lang="en-US" dirty="0"/>
              <a:t>EHR version, upgrade, optimization and </a:t>
            </a:r>
            <a:r>
              <a:rPr lang="en-US" u="sng" dirty="0"/>
              <a:t>interoperability</a:t>
            </a:r>
            <a:r>
              <a:rPr lang="en-US" dirty="0"/>
              <a:t> is the priority focus</a:t>
            </a:r>
          </a:p>
          <a:p>
            <a:pPr lvl="1"/>
            <a:r>
              <a:rPr lang="en-US" dirty="0"/>
              <a:t>Must demonstrate by end of Milestone one </a:t>
            </a:r>
            <a:r>
              <a:rPr lang="en-US" u="sng" dirty="0"/>
              <a:t>test</a:t>
            </a:r>
            <a:r>
              <a:rPr lang="en-US" dirty="0"/>
              <a:t> message for HL7-ADT at minimum</a:t>
            </a:r>
          </a:p>
          <a:p>
            <a:pPr marL="0" lvl="0" indent="0">
              <a:buNone/>
            </a:pPr>
            <a:r>
              <a:rPr lang="en-US" b="1" dirty="0"/>
              <a:t>Milestone 2-HIE data connection- </a:t>
            </a:r>
            <a:r>
              <a:rPr lang="en-US" b="1" dirty="0" smtClean="0">
                <a:solidFill>
                  <a:srgbClr val="FF0000"/>
                </a:solidFill>
              </a:rPr>
              <a:t>$10,000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HIE Participant </a:t>
            </a:r>
            <a:r>
              <a:rPr lang="en-US" dirty="0"/>
              <a:t>agreement in </a:t>
            </a:r>
            <a:r>
              <a:rPr lang="en-US" dirty="0" smtClean="0"/>
              <a:t>place </a:t>
            </a:r>
            <a:r>
              <a:rPr lang="en-US" dirty="0" smtClean="0">
                <a:solidFill>
                  <a:srgbClr val="FF0000"/>
                </a:solidFill>
              </a:rPr>
              <a:t>(fees waived under SIM)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Onboarding and education process completed</a:t>
            </a:r>
          </a:p>
          <a:p>
            <a:pPr lvl="1"/>
            <a:r>
              <a:rPr lang="en-US" dirty="0"/>
              <a:t>Go live with ADT Interface, testing and go live ACTIVE</a:t>
            </a:r>
          </a:p>
          <a:p>
            <a:pPr lvl="1"/>
            <a:r>
              <a:rPr lang="en-US" dirty="0"/>
              <a:t>Project plan for ORU (Labs) data go live </a:t>
            </a:r>
          </a:p>
          <a:p>
            <a:pPr lvl="1"/>
            <a:r>
              <a:rPr lang="en-US" dirty="0"/>
              <a:t>Plan and process for patient Opt-In</a:t>
            </a:r>
          </a:p>
          <a:p>
            <a:pPr marL="0" lv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Quality Measure and Milestone 3- </a:t>
            </a:r>
            <a:r>
              <a:rPr lang="en-US" b="1" dirty="0" smtClean="0">
                <a:solidFill>
                  <a:srgbClr val="FF0000"/>
                </a:solidFill>
              </a:rPr>
              <a:t>$25,000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Must understand applicants resource and commitment to quality measurement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Measure min. of 1 QI measure electronically using HIE, measure must be aligned with SIM activities (PTE BH workgroup, MaineCare BHHO)</a:t>
            </a: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800" dirty="0" smtClean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228600" y="6400800"/>
            <a:ext cx="2133600" cy="353568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623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BH RFP Timeline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b="1" dirty="0"/>
              <a:t>Timeline for RFP Process, </a:t>
            </a:r>
            <a:r>
              <a:rPr lang="en-US" dirty="0" smtClean="0"/>
              <a:t>(</a:t>
            </a:r>
            <a:r>
              <a:rPr lang="en-US" sz="2600" dirty="0" smtClean="0"/>
              <a:t>adjusted </a:t>
            </a:r>
            <a:r>
              <a:rPr lang="en-US" sz="2600" dirty="0"/>
              <a:t>from original Project </a:t>
            </a:r>
            <a:r>
              <a:rPr lang="en-US" sz="2600" dirty="0" smtClean="0"/>
              <a:t>Plan)</a:t>
            </a:r>
            <a:endParaRPr lang="en-US" sz="2600" dirty="0"/>
          </a:p>
          <a:p>
            <a:pPr marL="457200" lvl="1" indent="0">
              <a:buNone/>
            </a:pPr>
            <a:r>
              <a:rPr lang="en-US" u="sng" dirty="0"/>
              <a:t>November</a:t>
            </a:r>
            <a:r>
              <a:rPr lang="en-US" dirty="0"/>
              <a:t>- Data Subcommittee- introduce and </a:t>
            </a:r>
            <a:r>
              <a:rPr lang="en-US" dirty="0" smtClean="0"/>
              <a:t>discuss/input on </a:t>
            </a:r>
            <a:r>
              <a:rPr lang="en-US" dirty="0"/>
              <a:t>criteria, introduce RFP </a:t>
            </a:r>
            <a:r>
              <a:rPr lang="en-US" dirty="0" smtClean="0"/>
              <a:t>for review</a:t>
            </a:r>
            <a:endParaRPr lang="en-US" dirty="0"/>
          </a:p>
          <a:p>
            <a:pPr marL="457200" lvl="1" indent="0">
              <a:buNone/>
            </a:pPr>
            <a:r>
              <a:rPr lang="en-US" u="sng" dirty="0">
                <a:solidFill>
                  <a:srgbClr val="FF0000"/>
                </a:solidFill>
              </a:rPr>
              <a:t>December</a:t>
            </a:r>
            <a:r>
              <a:rPr lang="en-US" dirty="0">
                <a:solidFill>
                  <a:srgbClr val="FF0000"/>
                </a:solidFill>
              </a:rPr>
              <a:t>- Data </a:t>
            </a:r>
            <a:r>
              <a:rPr lang="en-US" dirty="0" smtClean="0">
                <a:solidFill>
                  <a:srgbClr val="FF0000"/>
                </a:solidFill>
              </a:rPr>
              <a:t>Subcommittee-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adopt </a:t>
            </a:r>
            <a:r>
              <a:rPr lang="en-US" dirty="0">
                <a:solidFill>
                  <a:srgbClr val="FF0000"/>
                </a:solidFill>
              </a:rPr>
              <a:t>RFP criteria, </a:t>
            </a:r>
            <a:r>
              <a:rPr lang="en-US" dirty="0" smtClean="0">
                <a:solidFill>
                  <a:srgbClr val="FF0000"/>
                </a:solidFill>
              </a:rPr>
              <a:t>process in order to move forward </a:t>
            </a: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u="sng" dirty="0"/>
              <a:t>January</a:t>
            </a:r>
            <a:r>
              <a:rPr lang="en-US" dirty="0"/>
              <a:t> – Steering Committee </a:t>
            </a:r>
            <a:r>
              <a:rPr lang="en-US" dirty="0" smtClean="0"/>
              <a:t>Approval &amp; RFP </a:t>
            </a:r>
            <a:r>
              <a:rPr lang="en-US" dirty="0"/>
              <a:t>Released</a:t>
            </a:r>
          </a:p>
          <a:p>
            <a:pPr marL="457200" lvl="1" indent="0">
              <a:buNone/>
            </a:pPr>
            <a:r>
              <a:rPr lang="en-US" u="sng" dirty="0"/>
              <a:t>February</a:t>
            </a:r>
            <a:r>
              <a:rPr lang="en-US" dirty="0"/>
              <a:t> – Review of </a:t>
            </a:r>
            <a:r>
              <a:rPr lang="en-US" dirty="0" smtClean="0"/>
              <a:t>Proposals, into March</a:t>
            </a:r>
            <a:endParaRPr lang="en-US" dirty="0"/>
          </a:p>
          <a:p>
            <a:pPr marL="457200" lvl="1" indent="0">
              <a:buNone/>
            </a:pPr>
            <a:r>
              <a:rPr lang="en-US" u="sng" dirty="0"/>
              <a:t>March</a:t>
            </a:r>
            <a:r>
              <a:rPr lang="en-US" dirty="0"/>
              <a:t> – Announcement of Awards</a:t>
            </a:r>
          </a:p>
          <a:p>
            <a:pPr marL="0" indent="0">
              <a:buNone/>
            </a:pPr>
            <a:endParaRPr lang="en-US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600" y="63246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049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Patient Portal-Blue </a:t>
            </a:r>
            <a:r>
              <a:rPr lang="en-US" sz="3000" b="1" dirty="0" smtClean="0"/>
              <a:t>Button/Patient Health Record (PHR) Pilot</a:t>
            </a:r>
            <a:endParaRPr lang="en-US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Provide Maine patients with access to their statewide HIE record by:</a:t>
            </a:r>
          </a:p>
          <a:p>
            <a:pPr lvl="1"/>
            <a:r>
              <a:rPr lang="en-US" sz="2000" dirty="0" smtClean="0"/>
              <a:t>Patients will be able to access a Clinical Summary of their statewide HIE record, via their provider’s web-based portal</a:t>
            </a:r>
          </a:p>
          <a:p>
            <a:pPr lvl="1"/>
            <a:r>
              <a:rPr lang="en-US" sz="2000" dirty="0" smtClean="0"/>
              <a:t>Information will be presented as a downloadable and printable PDF document</a:t>
            </a:r>
          </a:p>
          <a:p>
            <a:pPr lvl="1"/>
            <a:r>
              <a:rPr lang="en-US" sz="2000" dirty="0" smtClean="0"/>
              <a:t>Formatting of a draft document is in process and will be reviewed by HIN’s Consumer Advisory Board at the end of November</a:t>
            </a:r>
          </a:p>
          <a:p>
            <a:r>
              <a:rPr lang="en-US" sz="2400" dirty="0" smtClean="0"/>
              <a:t>HIN will conduct a 12-month pilot with a selected community/provider(s) to test and modify technical requirements and test the patient education and engagement process to support future roll out</a:t>
            </a:r>
          </a:p>
          <a:p>
            <a:r>
              <a:rPr lang="en-US" sz="2400" dirty="0" smtClean="0"/>
              <a:t>Projected start date of project is February 2014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600" y="63246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501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  Pilot Selection Process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This is </a:t>
            </a:r>
            <a:r>
              <a:rPr lang="en-US" dirty="0" smtClean="0">
                <a:solidFill>
                  <a:srgbClr val="FF0000"/>
                </a:solidFill>
              </a:rPr>
              <a:t>now a </a:t>
            </a:r>
            <a:r>
              <a:rPr lang="en-US" dirty="0" smtClean="0">
                <a:solidFill>
                  <a:srgbClr val="FF0000"/>
                </a:solidFill>
              </a:rPr>
              <a:t>competitive </a:t>
            </a:r>
            <a:r>
              <a:rPr lang="en-US" dirty="0" smtClean="0">
                <a:solidFill>
                  <a:srgbClr val="FF0000"/>
                </a:solidFill>
              </a:rPr>
              <a:t>process</a:t>
            </a:r>
            <a:r>
              <a:rPr lang="en-US" dirty="0" smtClean="0"/>
              <a:t>, </a:t>
            </a:r>
            <a:r>
              <a:rPr lang="en-US" dirty="0" smtClean="0"/>
              <a:t>however this </a:t>
            </a:r>
            <a:r>
              <a:rPr lang="en-US" dirty="0" smtClean="0"/>
              <a:t>is a voluntary process based on interest and required criteria to make it work. Intent is to roll out a state wide effort based on the results of the pilot.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Review today the:</a:t>
            </a:r>
          </a:p>
          <a:p>
            <a:r>
              <a:rPr lang="en-US" dirty="0" smtClean="0"/>
              <a:t>Criteria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4800" y="63246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90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PHR, Portal Pilot Criteria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With initial guidance from HIN stakeholders, including the Consumer Advisory Committee </a:t>
            </a:r>
          </a:p>
          <a:p>
            <a:r>
              <a:rPr lang="en-US" dirty="0" smtClean="0"/>
              <a:t>Data Infrastructure input </a:t>
            </a:r>
            <a:r>
              <a:rPr lang="en-US" dirty="0" smtClean="0"/>
              <a:t>11/14 and 12/4</a:t>
            </a:r>
            <a:endParaRPr lang="en-US" dirty="0" smtClean="0"/>
          </a:p>
          <a:p>
            <a:r>
              <a:rPr lang="en-US" dirty="0" smtClean="0"/>
              <a:t>HIN Consumer Advisory Committee input </a:t>
            </a:r>
            <a:r>
              <a:rPr lang="en-US" dirty="0" smtClean="0"/>
              <a:t> 11/26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Release </a:t>
            </a:r>
            <a:r>
              <a:rPr lang="en-US" dirty="0" smtClean="0">
                <a:solidFill>
                  <a:srgbClr val="FF0000"/>
                </a:solidFill>
              </a:rPr>
              <a:t>of Letter of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ntent with Selection Survey included once approved by D.I. Subcommittee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3048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E4013516-D33C-4AD9-AA21-18F8F8400992}" type="slidenum">
              <a:rPr lang="en-US" smtClean="0"/>
              <a:pPr algn="l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012026"/>
      </p:ext>
    </p:extLst>
  </p:cSld>
  <p:clrMapOvr>
    <a:masterClrMapping/>
  </p:clrMapOvr>
</p:sld>
</file>

<file path=ppt/theme/theme1.xml><?xml version="1.0" encoding="utf-8"?>
<a:theme xmlns:a="http://schemas.openxmlformats.org/drawingml/2006/main" name="HealthInfoNet PPT Template">
  <a:themeElements>
    <a:clrScheme name="HIN">
      <a:dk1>
        <a:srgbClr val="004B8D"/>
      </a:dk1>
      <a:lt1>
        <a:srgbClr val="004B8D"/>
      </a:lt1>
      <a:dk2>
        <a:srgbClr val="008576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I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499C063D31F4428F01546C8E1810C3" ma:contentTypeVersion="0" ma:contentTypeDescription="Create a new document." ma:contentTypeScope="" ma:versionID="be61ef9b1d23067eddfb52b14c77c01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BD021E-2E9B-4269-87C1-14CAB1209A0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95A753A-822C-4379-BB84-78F44FF06C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396260-90A6-4802-9EB8-A023D227A7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HealthInfoNet PPT Template</Template>
  <TotalTime>1820</TotalTime>
  <Words>947</Words>
  <Application>Microsoft Office PowerPoint</Application>
  <PresentationFormat>On-screen Show (4:3)</PresentationFormat>
  <Paragraphs>157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HealthInfoNet PPT Template</vt:lpstr>
      <vt:lpstr>SIM- Data Infrastructure Subcommittee</vt:lpstr>
      <vt:lpstr>Agenda Overview </vt:lpstr>
      <vt:lpstr>Data Infrastructure  Charge Statement</vt:lpstr>
      <vt:lpstr>Behavioral Health RFP: Updates</vt:lpstr>
      <vt:lpstr>Behavioral Health RFP Milestones- Updated</vt:lpstr>
      <vt:lpstr>BH RFP Timeline</vt:lpstr>
      <vt:lpstr>Patient Portal-Blue Button/Patient Health Record (PHR) Pilot</vt:lpstr>
      <vt:lpstr>  Pilot Selection Process</vt:lpstr>
      <vt:lpstr>PHR, Portal Pilot Criteria Process</vt:lpstr>
      <vt:lpstr>PHR, Portal Pilot Criteria for Scoring </vt:lpstr>
      <vt:lpstr>Upcoming Meetings</vt:lpstr>
      <vt:lpstr>Meeting Planning</vt:lpstr>
    </vt:vector>
  </TitlesOfParts>
  <Company>HealthInfoNet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Notification Service</dc:title>
  <dc:creator>Katie Sendze</dc:creator>
  <cp:lastModifiedBy>Katie Sendze</cp:lastModifiedBy>
  <cp:revision>90</cp:revision>
  <dcterms:created xsi:type="dcterms:W3CDTF">2013-08-22T16:32:14Z</dcterms:created>
  <dcterms:modified xsi:type="dcterms:W3CDTF">2013-12-02T16:23:51Z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0x010100A3499C063D31F4428F01546C8E1810C3</vt:lpwstr>
  </property>
</Properties>
</file>